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71" r:id="rId1"/>
  </p:sldMasterIdLst>
  <p:notesMasterIdLst>
    <p:notesMasterId r:id="rId30"/>
  </p:notesMasterIdLst>
  <p:sldIdLst>
    <p:sldId id="256" r:id="rId2"/>
    <p:sldId id="272" r:id="rId3"/>
    <p:sldId id="273" r:id="rId4"/>
    <p:sldId id="271" r:id="rId5"/>
    <p:sldId id="259" r:id="rId6"/>
    <p:sldId id="277" r:id="rId7"/>
    <p:sldId id="274" r:id="rId8"/>
    <p:sldId id="276" r:id="rId9"/>
    <p:sldId id="263" r:id="rId10"/>
    <p:sldId id="279" r:id="rId11"/>
    <p:sldId id="275" r:id="rId12"/>
    <p:sldId id="278" r:id="rId13"/>
    <p:sldId id="258" r:id="rId14"/>
    <p:sldId id="257" r:id="rId15"/>
    <p:sldId id="280" r:id="rId16"/>
    <p:sldId id="281" r:id="rId17"/>
    <p:sldId id="261" r:id="rId18"/>
    <p:sldId id="260" r:id="rId19"/>
    <p:sldId id="268" r:id="rId20"/>
    <p:sldId id="265" r:id="rId21"/>
    <p:sldId id="262" r:id="rId22"/>
    <p:sldId id="270" r:id="rId23"/>
    <p:sldId id="266" r:id="rId24"/>
    <p:sldId id="267" r:id="rId25"/>
    <p:sldId id="282" r:id="rId26"/>
    <p:sldId id="285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37"/>
    <a:srgbClr val="06112D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00918-28DE-4E08-A6D3-53F22E978524}" type="datetimeFigureOut">
              <a:rPr lang="en-US" smtClean="0"/>
              <a:t>07-Apr-23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38466-4384-49C5-839B-3FEF0423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2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9704-21D6-48D4-BAE8-BB89CCCCD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DCD33-7B23-47C6-ACBA-B1F3253F8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08FFB-D938-4AF1-AF6A-BCADEE62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5BB2C-8EA4-42DE-B293-2833C5B1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04425-0E5F-455D-AB25-A6D14A66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BF718-8296-451E-BD13-35776B4896F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85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B036-D143-4738-BECB-057AE4274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07BFC-4B54-4D05-8968-0E6E5A688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FC747-CEC6-4F2D-B957-57AFF22D1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88E01-4B35-46CA-82AA-9EBC079A0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A9FA9-5213-4192-BB7A-170D3BDB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9C772-7AAF-4090-BE3D-5EB7C24C107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4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598A4C-55F1-4E5C-9498-FDC1D41C3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63589-8CE3-492C-A599-A4965C7E0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5E7C3-A8CF-4B80-BAE2-993969CD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581EF-C8F3-485F-9A67-67FF6C12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04D7F-E117-44ED-B2DA-464EE3E7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72156-41CE-461D-B4F7-43C06BD0F70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598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43A00D1-5D72-4746-9598-9213A65301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3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1CA0F-D1CD-4D84-BEA7-B20D72F2D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23F1C-39F2-4642-A5B5-BFA44BADA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71ABE-42D5-417E-83BD-51B2C5DF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B18DF-CA12-4C2D-B472-F5B020AB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B100F-4BD0-468A-B335-F44AFC23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03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7509-E8C0-4B6C-B834-5A4A169D2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E86B6-3BF2-4839-97B1-B672D83E3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978A6-4B33-4F48-B676-ACE0950B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ADAE1-7D30-4D91-B27F-4DBF7917C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E5C71-E9D4-466C-9B55-C4934FAA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E3BCA-ADAB-4680-9C33-5F5B84FC221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28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42932-1B8F-4011-82FA-700F270C2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0FBD5-2140-4F04-9E8C-8C4F360E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3A258-F17F-4240-BBF7-26A45B338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8E77A-1DC9-4EAF-9741-3D92971D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1F3D3-97DA-4A76-B194-154499FFB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9F280-3B7B-4C9C-834C-526117D9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42DC313-BA22-44CE-BE28-45377BFECB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45238" y="64849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7930-1E5A-4B4A-B973-00ABEBA8A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C08A4-305E-4A4A-AE84-A38702B8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C04F9-A518-4C5B-A209-D50DBC765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10E0F7-0585-4821-8684-8E502C608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04B12-32C5-4706-A3A7-763BE5E53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A39DC0-2E3E-44B2-9AD6-BECCE225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E3A28F-2829-4FFD-9721-305165CF9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57CE3-99A6-4E83-938F-76A064A0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03C7E-7160-4A87-A5F9-8E5213B107E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6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22066-8D75-433B-BF62-6C27B5DC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2C20E-59D7-4733-9EE7-502E4C206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BD59C-003B-45BE-8013-F16E4095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88890-A882-4AEE-9044-42EC265B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4DBA2-2453-412C-9936-BAFDA0F6402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14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3ECEC8-725B-4D31-8F4C-CE8F70241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098A5-6CE4-4160-8572-6324E09F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42E54-AA8B-4774-B376-4D494907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9EECA5-B7CC-4BF5-BD52-F646A2B4AA2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17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795B-A52B-42E3-9059-6C0433891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BBCB7-77E6-4F40-A7B6-FC7CEB609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7089B-3D83-45BD-9AA3-84EDEBC85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16099-4189-4747-B807-DB453C900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04C25-5268-419F-BA31-5ACFA3B0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E3CBA-623B-4A25-907A-160A955F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01808-9474-4CED-AD25-82306204B9C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72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B742-2F8C-4886-8440-8E0C6F218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ECFBD-52C5-4E03-A308-336B7BB04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5985-C865-4815-A99F-AB82B9F50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5270A-3D4A-41CE-B3F9-6C5D6D17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37F6A-66D5-42DA-8663-D383AB520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B57C9-EFD3-4255-9C55-33B1E38C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1C0E7-0159-4F35-A006-9700BF5F676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2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46BB4-A78D-4343-AB0F-F141E8D2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3EB2C-F2F3-4723-B900-8425B9811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84626-7D9B-43A8-B1AC-BA01F44836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07-Apr-23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C67F-AEF4-4D93-A19F-D0A71B491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26107-0C7D-4289-9FBA-335F749AE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5" descr="Complete Economics TRK PPT template top.jpg">
            <a:extLst>
              <a:ext uri="{FF2B5EF4-FFF2-40B4-BE49-F238E27FC236}">
                <a16:creationId xmlns:a16="http://schemas.microsoft.com/office/drawing/2014/main" id="{DE6B1F9B-C704-4E42-8984-C8D8B050601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8121189C-4C66-4D98-AB4F-AF8CE5CBF8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1188" y="6484938"/>
            <a:ext cx="43211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sz="900" baseline="30000">
                <a:latin typeface="OUP2 Swift" charset="0"/>
              </a:rPr>
              <a:t>© Brian Titley 2012: this may be reproduced for class use solely for the purchaser</a:t>
            </a:r>
            <a:r>
              <a:rPr lang="en-GB" altLang="en-US" sz="900" baseline="30000">
                <a:latin typeface="OUP2 Swift" charset="0"/>
              </a:rPr>
              <a:t>’</a:t>
            </a:r>
            <a:r>
              <a:rPr lang="en-GB" sz="900" baseline="30000">
                <a:latin typeface="OUP2 Swift" charset="0"/>
              </a:rPr>
              <a:t>s institute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086E60D-9FCB-47B7-AA6D-5ECC51F7EA8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524750" y="6502400"/>
            <a:ext cx="935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035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ZD7dTSHmIo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wOYLV-L7pc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6XL__2CDPU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FHksyApxmE" TargetMode="External"/><Relationship Id="rId2" Type="http://schemas.openxmlformats.org/officeDocument/2006/relationships/hyperlink" Target="https://youtu.be/31T3do2h2D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youtu.be/zcN0d8foBX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590800"/>
            <a:ext cx="7772400" cy="1600200"/>
          </a:xfrm>
          <a:solidFill>
            <a:srgbClr val="99CCFF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/>
          <a:p>
            <a:pPr algn="ctr" eaLnBrk="1" hangingPunct="1">
              <a:buFontTx/>
              <a:buNone/>
              <a:defRPr/>
            </a:pPr>
            <a:r>
              <a:rPr lang="en-GB" sz="4000" b="1" dirty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1.1 The basic economic problem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BD277-EDF7-4F3B-AE98-0FE195592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>
                <a:latin typeface="Times New Roman" charset="0"/>
                <a:ea typeface="ＭＳ Ｐゴシック" charset="0"/>
              </a:rPr>
              <a:t>S1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B439D9-B46E-46E3-8D3B-4D66F81A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6CCDF-D634-4072-B1FD-B9149099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3D904-EF7D-4CA4-9E28-E80426998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https://www.youtube.com/watch?v=VZD7dTSHmIo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B66E-8F3F-4D4B-BC7F-E6A24781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05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7F92-61C2-48A7-94EA-926D3AC0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60" y="118797"/>
            <a:ext cx="7886700" cy="781969"/>
          </a:xfrm>
        </p:spPr>
        <p:txBody>
          <a:bodyPr/>
          <a:lstStyle/>
          <a:p>
            <a:r>
              <a:rPr lang="en-US" dirty="0"/>
              <a:t>Fun Activity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A0BC2F-FB6E-4263-8416-799CFC2E3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052736"/>
            <a:ext cx="8568952" cy="59766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93C89-9FA1-4506-B97C-777B54E2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18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A5AED-882D-4809-9387-2918342F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6712"/>
            <a:ext cx="7886700" cy="85397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Lesson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7742C-505A-4D34-85F3-E972699D4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To be able to explain the nature of the economic problem</a:t>
            </a:r>
          </a:p>
          <a:p>
            <a:endParaRPr lang="en-US" b="1" dirty="0"/>
          </a:p>
          <a:p>
            <a:pPr marL="0" indent="0">
              <a:spcBef>
                <a:spcPct val="0"/>
              </a:spcBef>
              <a:buNone/>
            </a:pPr>
            <a:r>
              <a:rPr lang="en-US" sz="3300" b="1" dirty="0">
                <a:solidFill>
                  <a:srgbClr val="FF0000"/>
                </a:solidFill>
              </a:rPr>
              <a:t>Learning Outcomes:</a:t>
            </a:r>
          </a:p>
          <a:p>
            <a:r>
              <a:rPr lang="en-US" b="1" dirty="0"/>
              <a:t>Explain different type of goods.</a:t>
            </a:r>
          </a:p>
          <a:p>
            <a:r>
              <a:rPr lang="en-US" b="1" dirty="0"/>
              <a:t>Differentiate between economic goods and free goods</a:t>
            </a:r>
          </a:p>
          <a:p>
            <a:r>
              <a:rPr lang="en-US" b="1" dirty="0"/>
              <a:t>Explain how scarcity leads to opportunity cost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FB98C-EEA7-489E-A6FC-E4A816B8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04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0600"/>
          </a:xfrm>
          <a:solidFill>
            <a:srgbClr val="FFCC99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algn="l" eaLnBrk="1" hangingPunct="1">
              <a:defRPr/>
            </a:pPr>
            <a:r>
              <a:rPr lang="en-GB" sz="4000" b="1" dirty="0">
                <a:solidFill>
                  <a:srgbClr val="005037"/>
                </a:solidFill>
                <a:latin typeface="Arial" charset="0"/>
                <a:ea typeface="+mj-ea"/>
                <a:cs typeface="+mj-cs"/>
              </a:rPr>
              <a:t> Consumption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sz="2400" dirty="0">
                <a:latin typeface="Arial" pitchFamily="34" charset="0"/>
              </a:rPr>
              <a:t>    </a:t>
            </a:r>
          </a:p>
          <a:p>
            <a:pPr eaLnBrk="1" hangingPunct="1">
              <a:buFontTx/>
              <a:buNone/>
              <a:defRPr/>
            </a:pPr>
            <a:r>
              <a:rPr lang="en-GB" sz="2400" dirty="0">
                <a:latin typeface="Arial" pitchFamily="34" charset="0"/>
              </a:rPr>
              <a:t>  Using up goods and services (products) to satisfy consumers’</a:t>
            </a:r>
            <a:r>
              <a:rPr lang="en-GB" altLang="ja-JP" sz="2400" dirty="0">
                <a:latin typeface="Arial" pitchFamily="34" charset="0"/>
              </a:rPr>
              <a:t> needs and wants </a:t>
            </a:r>
            <a:r>
              <a:rPr lang="en-GB" altLang="ja-JP" sz="2400">
                <a:latin typeface="Arial" pitchFamily="34" charset="0"/>
              </a:rPr>
              <a:t>and consumer </a:t>
            </a:r>
            <a:r>
              <a:rPr lang="en-GB" altLang="ja-JP" sz="2400" dirty="0">
                <a:latin typeface="Arial" pitchFamily="34" charset="0"/>
              </a:rPr>
              <a:t>spending is called </a:t>
            </a:r>
            <a:r>
              <a:rPr lang="en-GB" altLang="ja-JP" sz="2400" b="1" dirty="0">
                <a:latin typeface="Arial" pitchFamily="34" charset="0"/>
              </a:rPr>
              <a:t>consumption expenditure.</a:t>
            </a:r>
            <a:endParaRPr lang="en-GB" sz="2400" b="1" dirty="0">
              <a:latin typeface="Arial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F778EF-4E00-409C-A7BB-1860AA74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2" name="Picture 1" descr="PPT images for Econom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17135"/>
            <a:ext cx="4038798" cy="3034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066800"/>
          </a:xfrm>
          <a:solidFill>
            <a:srgbClr val="FFCC99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algn="l" eaLnBrk="1" hangingPunct="1">
              <a:defRPr/>
            </a:pPr>
            <a:r>
              <a:rPr lang="en-GB" sz="4000" b="1" dirty="0">
                <a:solidFill>
                  <a:srgbClr val="005037"/>
                </a:solidFill>
                <a:latin typeface="Arial" charset="0"/>
                <a:ea typeface="+mj-ea"/>
                <a:cs typeface="+mj-cs"/>
              </a:rPr>
              <a:t> Production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7924800" cy="4114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sz="2400">
                <a:latin typeface="Arial" charset="0"/>
                <a:ea typeface="+mn-ea"/>
                <a:cs typeface="+mn-cs"/>
              </a:rPr>
              <a:t>    </a:t>
            </a:r>
          </a:p>
          <a:p>
            <a:pPr eaLnBrk="1" hangingPunct="1">
              <a:buFontTx/>
              <a:buNone/>
              <a:defRPr/>
            </a:pPr>
            <a:r>
              <a:rPr lang="en-GB" sz="2400">
                <a:latin typeface="Arial" charset="0"/>
                <a:ea typeface="+mn-ea"/>
                <a:cs typeface="+mn-cs"/>
              </a:rPr>
              <a:t>    Using inputs (resources) to make outputs (goods and services) to satisfy the needs and wants of consumers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25B279-96DF-4EC4-86DF-D7F97488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16388" name="Picture 1" descr="Screen shot 2012-01-16 at 09.42.4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3141663"/>
            <a:ext cx="7200900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FF2E-861F-406C-81BA-CFECC44F1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Types of Goods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2567B-230D-48F5-863D-EF3B704D8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Consumer Goods</a:t>
            </a:r>
            <a:r>
              <a:rPr lang="en-US" dirty="0"/>
              <a:t>: A consumer good is any good that satisfies consumer wants. </a:t>
            </a:r>
          </a:p>
          <a:p>
            <a:pPr marL="0" indent="0">
              <a:buNone/>
            </a:pPr>
            <a:r>
              <a:rPr lang="en-US" b="1" dirty="0"/>
              <a:t>Consumer Durable Goods</a:t>
            </a:r>
            <a:r>
              <a:rPr lang="en-US" dirty="0"/>
              <a:t>: These goods last a long time, example cars, washing machines, etc.</a:t>
            </a:r>
          </a:p>
          <a:p>
            <a:pPr marL="0" indent="0">
              <a:buNone/>
            </a:pPr>
            <a:r>
              <a:rPr lang="en-US" b="1" dirty="0"/>
              <a:t>Non Durable goods </a:t>
            </a:r>
            <a:r>
              <a:rPr lang="en-US" dirty="0"/>
              <a:t>are perishable or are used up quickly.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Capital Goods: </a:t>
            </a:r>
            <a:r>
              <a:rPr lang="en-US" dirty="0"/>
              <a:t>Man made resources which help to produce other goods and services. </a:t>
            </a:r>
            <a:r>
              <a:rPr lang="en-US" dirty="0" err="1"/>
              <a:t>Eg</a:t>
            </a:r>
            <a:r>
              <a:rPr lang="en-US" dirty="0"/>
              <a:t> screw drivers, factory buildings etc.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Public Goods: </a:t>
            </a:r>
            <a:r>
              <a:rPr lang="en-US" dirty="0"/>
              <a:t>a public good is a good that is both non-excludable and non-rivalrous, in that individuals cannot be excluded from use or could benefit from without paying for it, and where use by one individual does not reduce availability to others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Merit Goods: </a:t>
            </a:r>
            <a:r>
              <a:rPr lang="en-US" dirty="0"/>
              <a:t>Goods or services whose consumption is believed to confer benefits on society as a whole greater than those reflected in consumers' own preferences for them. </a:t>
            </a:r>
            <a:r>
              <a:rPr lang="en-US" dirty="0" err="1"/>
              <a:t>Eg</a:t>
            </a:r>
            <a:r>
              <a:rPr lang="en-US" dirty="0"/>
              <a:t>: healthcare, education etc.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CE82E-C467-455E-88C3-F35042F2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121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0B28-2761-4807-BD20-E62EEB03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 Goods </a:t>
            </a:r>
            <a:r>
              <a:rPr lang="en-US" dirty="0"/>
              <a:t>Vs Free Goods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1CFB7-B849-4952-9484-9565091F4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Economic goods</a:t>
            </a:r>
            <a:r>
              <a:rPr lang="en-US" dirty="0"/>
              <a:t> :</a:t>
            </a:r>
          </a:p>
          <a:p>
            <a:pPr marL="0" indent="0">
              <a:buNone/>
            </a:pPr>
            <a:r>
              <a:rPr lang="en-US" dirty="0"/>
              <a:t>An </a:t>
            </a:r>
            <a:r>
              <a:rPr lang="en-US" b="1" dirty="0"/>
              <a:t>economic good</a:t>
            </a:r>
            <a:r>
              <a:rPr lang="en-US" dirty="0"/>
              <a:t> will have some degree of scarcity in relation to demand. It is the scarcity that creates a value people become willing to pay for. </a:t>
            </a:r>
            <a:r>
              <a:rPr lang="en-US" dirty="0" err="1"/>
              <a:t>Eg</a:t>
            </a:r>
            <a:r>
              <a:rPr lang="en-US" dirty="0"/>
              <a:t>: Car, Book </a:t>
            </a:r>
            <a:r>
              <a:rPr lang="en-US" dirty="0" err="1"/>
              <a:t>etc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Free Goods:</a:t>
            </a:r>
          </a:p>
          <a:p>
            <a:pPr marL="0" indent="0">
              <a:buNone/>
            </a:pPr>
            <a:r>
              <a:rPr lang="en-US" dirty="0"/>
              <a:t>A free good is a good that is not scarce, and therefore is available without limit and thus people do not pay for them. </a:t>
            </a:r>
            <a:r>
              <a:rPr lang="en-US" dirty="0" err="1"/>
              <a:t>Eg</a:t>
            </a:r>
            <a:r>
              <a:rPr lang="en-US" dirty="0"/>
              <a:t> Sunlight ,Air </a:t>
            </a:r>
            <a:r>
              <a:rPr lang="en-US" dirty="0" err="1"/>
              <a:t>etc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36B3B-7D97-43CE-800A-13BDB543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943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912959_ph1.15 copy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4748213"/>
            <a:ext cx="116046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7" descr="912959_ph1.17 cop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724400"/>
            <a:ext cx="18002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912959_ph1.12 copy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2997200"/>
            <a:ext cx="13684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CC99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algn="l" eaLnBrk="1" hangingPunct="1">
              <a:defRPr/>
            </a:pPr>
            <a:r>
              <a:rPr lang="en-GB" sz="4000" b="1" dirty="0">
                <a:solidFill>
                  <a:srgbClr val="005037"/>
                </a:solidFill>
                <a:latin typeface="Arial" charset="0"/>
                <a:ea typeface="+mj-ea"/>
                <a:cs typeface="+mj-cs"/>
              </a:rPr>
              <a:t> Choice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69925" y="1766888"/>
            <a:ext cx="7775575" cy="112871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GB" sz="24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Identify the different types of goods from the pictures given below.</a:t>
            </a:r>
          </a:p>
          <a:p>
            <a:pPr eaLnBrk="1" hangingPunct="1">
              <a:buFontTx/>
              <a:buNone/>
              <a:defRPr/>
            </a:pPr>
            <a:r>
              <a:rPr lang="en-GB" sz="20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  </a:t>
            </a:r>
          </a:p>
          <a:p>
            <a:pPr eaLnBrk="1" hangingPunct="1">
              <a:buFontTx/>
              <a:buNone/>
              <a:defRPr/>
            </a:pPr>
            <a:r>
              <a:rPr lang="en-GB" sz="2400" dirty="0">
                <a:latin typeface="Arial" charset="0"/>
              </a:rPr>
              <a:t>People and governments only have a limited amount of money but have many needs and wants to satisfy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8B1D4E-6A48-4D0D-A6DA-4C9BB568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900113" y="3429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>
                <a:latin typeface="Times New Roman" charset="0"/>
                <a:ea typeface="ＭＳ Ｐゴシック" charset="0"/>
              </a:rPr>
              <a:t>$100</a:t>
            </a: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1447800" y="41910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2514600" y="4419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3124200" y="41910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09600" y="4495800"/>
            <a:ext cx="464820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dirty="0">
                <a:latin typeface="Arial" charset="0"/>
                <a:ea typeface="ＭＳ Ｐゴシック" charset="0"/>
              </a:rPr>
              <a:t>  </a:t>
            </a:r>
            <a:r>
              <a:rPr lang="en-GB" sz="1600" dirty="0">
                <a:latin typeface="Arial" charset="0"/>
                <a:ea typeface="ＭＳ Ｐゴシック" charset="0"/>
              </a:rPr>
              <a:t>Food?                               Entertainment?              </a:t>
            </a:r>
          </a:p>
          <a:p>
            <a:pPr>
              <a:spcBef>
                <a:spcPct val="50000"/>
              </a:spcBef>
              <a:defRPr/>
            </a:pPr>
            <a:r>
              <a:rPr lang="en-GB" sz="1600" dirty="0">
                <a:latin typeface="Arial" charset="0"/>
                <a:ea typeface="ＭＳ Ｐゴシック" charset="0"/>
              </a:rPr>
              <a:t>                       Clothing?</a:t>
            </a:r>
            <a:r>
              <a:rPr lang="en-GB" dirty="0">
                <a:latin typeface="Times New Roman" charset="0"/>
                <a:ea typeface="ＭＳ Ｐゴシック" charset="0"/>
              </a:rPr>
              <a:t>    </a:t>
            </a:r>
          </a:p>
          <a:p>
            <a:pPr>
              <a:spcBef>
                <a:spcPct val="50000"/>
              </a:spcBef>
              <a:defRPr/>
            </a:pPr>
            <a:endParaRPr lang="en-GB" dirty="0">
              <a:latin typeface="Times New Roman" charset="0"/>
              <a:ea typeface="ＭＳ Ｐゴシック" charset="0"/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876800" y="4495800"/>
            <a:ext cx="3962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>
                <a:latin typeface="Arial" charset="0"/>
                <a:ea typeface="ＭＳ Ｐゴシック" charset="0"/>
              </a:rPr>
              <a:t>Defence?                              Health care?              </a:t>
            </a:r>
          </a:p>
          <a:p>
            <a:pPr>
              <a:spcBef>
                <a:spcPct val="50000"/>
              </a:spcBef>
              <a:defRPr/>
            </a:pPr>
            <a:r>
              <a:rPr lang="en-GB" sz="1600">
                <a:latin typeface="Arial" charset="0"/>
                <a:ea typeface="ＭＳ Ｐゴシック" charset="0"/>
              </a:rPr>
              <a:t>                          Roads?</a:t>
            </a:r>
          </a:p>
          <a:p>
            <a:pPr>
              <a:spcBef>
                <a:spcPct val="50000"/>
              </a:spcBef>
              <a:defRPr/>
            </a:pPr>
            <a:endParaRPr lang="en-GB" sz="1600">
              <a:latin typeface="Arial" charset="0"/>
              <a:ea typeface="ＭＳ Ｐゴシック" charset="0"/>
            </a:endParaRP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>
            <a:off x="5486400" y="41148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6705600" y="4191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7620000" y="41910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pic>
        <p:nvPicPr>
          <p:cNvPr id="20496" name="Picture 4" descr="912959_ph1.13 copy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941888"/>
            <a:ext cx="12969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912959_ph1.14 cop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01" y="5445224"/>
            <a:ext cx="1224743" cy="936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498" name="Picture 6" descr="912959_ph1.16 copy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2924175"/>
            <a:ext cx="2092325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5219700" y="3141663"/>
            <a:ext cx="1219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>
                <a:latin typeface="Times New Roman" charset="0"/>
                <a:ea typeface="ＭＳ Ｐゴシック" charset="0"/>
              </a:rPr>
              <a:t> $100bn</a:t>
            </a:r>
          </a:p>
        </p:txBody>
      </p:sp>
      <p:pic>
        <p:nvPicPr>
          <p:cNvPr id="9" name="Picture 8" descr="912959_ph1.18 cop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37" y="5373216"/>
            <a:ext cx="1315417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01" name="Picture 9" descr="PPT images for Economics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46988" y="4797425"/>
            <a:ext cx="10763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09600"/>
            <a:ext cx="7773987" cy="1143000"/>
          </a:xfrm>
          <a:solidFill>
            <a:srgbClr val="FFCC99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algn="l" eaLnBrk="1" hangingPunct="1">
              <a:defRPr/>
            </a:pPr>
            <a:r>
              <a:rPr lang="en-GB" sz="3600" b="1" dirty="0">
                <a:solidFill>
                  <a:srgbClr val="005037"/>
                </a:solidFill>
                <a:latin typeface="Arial" charset="0"/>
                <a:ea typeface="+mj-ea"/>
                <a:cs typeface="+mj-cs"/>
              </a:rPr>
              <a:t> So, we all have to make choices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7772400" cy="3886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GB" sz="2400">
              <a:latin typeface="Arial" charset="0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GB" sz="2400"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9D0334-EF6D-466A-9478-7B57048B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85800" y="1828800"/>
            <a:ext cx="7620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Arial" charset="0"/>
                <a:ea typeface="ＭＳ Ｐゴシック" charset="0"/>
              </a:rPr>
              <a:t>There is a limited amount of resources such as raw materials, machines, factories and skilled workers. But there are a number of different ways in which they can be used.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334000" y="60198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77863" y="5486400"/>
            <a:ext cx="7862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b="1" dirty="0">
                <a:latin typeface="Arial" charset="0"/>
                <a:ea typeface="ＭＳ Ｐゴシック" charset="0"/>
              </a:rPr>
              <a:t>Resource allocation</a:t>
            </a:r>
            <a:r>
              <a:rPr lang="en-GB" sz="2000" dirty="0">
                <a:latin typeface="Arial" charset="0"/>
                <a:ea typeface="ＭＳ Ｐゴシック" charset="0"/>
              </a:rPr>
              <a:t> therefore involves deciding how best to use scarce resources to satisfy as many needs and wants as possible</a:t>
            </a:r>
          </a:p>
        </p:txBody>
      </p:sp>
      <p:pic>
        <p:nvPicPr>
          <p:cNvPr id="5" name="Picture 4" descr="912958_ph1.15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3140968"/>
            <a:ext cx="2503579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912958_ph1.15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3140968"/>
            <a:ext cx="251063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 descr="912958_ph1.15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4369" y="3140969"/>
            <a:ext cx="2515262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ight Arrow 2"/>
          <p:cNvSpPr>
            <a:spLocks noChangeArrowheads="1"/>
          </p:cNvSpPr>
          <p:nvPr/>
        </p:nvSpPr>
        <p:spPr bwMode="auto">
          <a:xfrm rot="-10230029">
            <a:off x="2141538" y="3625850"/>
            <a:ext cx="1584325" cy="792163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ight Arrow 11"/>
          <p:cNvSpPr>
            <a:spLocks noChangeArrowheads="1"/>
          </p:cNvSpPr>
          <p:nvPr/>
        </p:nvSpPr>
        <p:spPr bwMode="auto">
          <a:xfrm rot="-624612">
            <a:off x="5422900" y="3636963"/>
            <a:ext cx="1582738" cy="792162"/>
          </a:xfrm>
          <a:prstGeom prst="rightArrow">
            <a:avLst>
              <a:gd name="adj1" fmla="val 50000"/>
              <a:gd name="adj2" fmla="val 49950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468" name="TextBox 3"/>
          <p:cNvSpPr txBox="1">
            <a:spLocks noChangeArrowheads="1"/>
          </p:cNvSpPr>
          <p:nvPr/>
        </p:nvSpPr>
        <p:spPr bwMode="auto">
          <a:xfrm rot="574949">
            <a:off x="2433638" y="3857625"/>
            <a:ext cx="172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 Black" pitchFamily="34" charset="0"/>
              </a:rPr>
              <a:t>CHOICE</a:t>
            </a:r>
          </a:p>
        </p:txBody>
      </p:sp>
      <p:sp>
        <p:nvSpPr>
          <p:cNvPr id="19469" name="TextBox 13"/>
          <p:cNvSpPr txBox="1">
            <a:spLocks noChangeArrowheads="1"/>
          </p:cNvSpPr>
          <p:nvPr/>
        </p:nvSpPr>
        <p:spPr bwMode="auto">
          <a:xfrm rot="-656699">
            <a:off x="5457825" y="3805238"/>
            <a:ext cx="1728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 Black" pitchFamily="34" charset="0"/>
              </a:rPr>
              <a:t>CHOICE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DECBC-6DD4-4B6C-AB44-B2663D3CE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Opportunity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3EEE-6391-4DAA-9258-8F287F6ED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microeconomic theory, the </a:t>
            </a:r>
            <a:r>
              <a:rPr lang="en-US" b="1" dirty="0"/>
              <a:t>opportunity cost</a:t>
            </a:r>
            <a:r>
              <a:rPr lang="en-US" dirty="0"/>
              <a:t>, or alternative </a:t>
            </a:r>
            <a:r>
              <a:rPr lang="en-US" b="1" dirty="0"/>
              <a:t>cost</a:t>
            </a:r>
            <a:r>
              <a:rPr lang="en-US" dirty="0"/>
              <a:t>, of making a particular choice is the value of the most valuable choice out of those that were not taken.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Opportunity cost is the benefits/value of the next best alternative forgone.</a:t>
            </a:r>
          </a:p>
          <a:p>
            <a:r>
              <a:rPr lang="en-US" dirty="0">
                <a:hlinkClick r:id="rId2"/>
              </a:rPr>
              <a:t>https://youtu.be/NwOYLV-L7pc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DF0D0-5DF4-48D7-8834-D5FDCD20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64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1E025-F2A6-45C7-8A29-BCDA2FB4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2736"/>
            <a:ext cx="7886700" cy="63795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Lesson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1041B-867D-4DEB-9ED1-F8F5026A3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To be able to explain the nature of the economic problem</a:t>
            </a:r>
          </a:p>
          <a:p>
            <a:endParaRPr lang="en-US" b="1" dirty="0"/>
          </a:p>
          <a:p>
            <a:pPr marL="0" indent="0">
              <a:spcBef>
                <a:spcPct val="0"/>
              </a:spcBef>
              <a:buNone/>
            </a:pPr>
            <a:r>
              <a:rPr lang="en-US" sz="33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Learning Outcomes:</a:t>
            </a:r>
          </a:p>
          <a:p>
            <a:r>
              <a:rPr lang="en-US" b="1" dirty="0"/>
              <a:t>Define scarcity</a:t>
            </a:r>
          </a:p>
          <a:p>
            <a:r>
              <a:rPr lang="en-US" b="1" dirty="0"/>
              <a:t>Identify the three fundamental economic questions</a:t>
            </a:r>
          </a:p>
          <a:p>
            <a:r>
              <a:rPr lang="en-US" b="1" dirty="0"/>
              <a:t>Distinguish between needs and wants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27CAD-BEFA-43A3-A5B2-BB6C1D9DB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20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CC99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algn="l" eaLnBrk="1" hangingPunct="1">
              <a:defRPr/>
            </a:pPr>
            <a:r>
              <a:rPr lang="en-GB" sz="4000" b="1" dirty="0">
                <a:solidFill>
                  <a:srgbClr val="005037"/>
                </a:solidFill>
                <a:latin typeface="Arial" charset="0"/>
                <a:ea typeface="+mj-ea"/>
                <a:cs typeface="+mj-cs"/>
              </a:rPr>
              <a:t> Opportunity cost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848600" cy="441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endParaRPr lang="en-GB" sz="2400" dirty="0">
              <a:latin typeface="Arial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en-GB" sz="2400" dirty="0">
                <a:latin typeface="Arial" pitchFamily="34" charset="0"/>
              </a:rPr>
              <a:t>Opportunity cost</a:t>
            </a:r>
            <a:r>
              <a:rPr lang="en-GB" sz="2000" dirty="0">
                <a:latin typeface="Arial" pitchFamily="34" charset="0"/>
              </a:rPr>
              <a:t> i</a:t>
            </a:r>
            <a:r>
              <a:rPr lang="en-GB" sz="2400" dirty="0">
                <a:latin typeface="Arial" pitchFamily="34" charset="0"/>
              </a:rPr>
              <a:t>s the cost of choice </a:t>
            </a:r>
          </a:p>
          <a:p>
            <a:pPr eaLnBrk="1" hangingPunct="1">
              <a:buFontTx/>
              <a:buNone/>
              <a:defRPr/>
            </a:pPr>
            <a:endParaRPr lang="en-GB" sz="2400" dirty="0">
              <a:latin typeface="Arial" pitchFamily="34" charset="0"/>
            </a:endParaRPr>
          </a:p>
          <a:p>
            <a:pPr eaLnBrk="1" hangingPunct="1">
              <a:buClr>
                <a:srgbClr val="005037"/>
              </a:buClr>
              <a:defRPr/>
            </a:pPr>
            <a:r>
              <a:rPr lang="en-GB" sz="2000" dirty="0">
                <a:latin typeface="Arial" pitchFamily="34" charset="0"/>
              </a:rPr>
              <a:t>What would you buy with US$10?</a:t>
            </a:r>
          </a:p>
          <a:p>
            <a:pPr eaLnBrk="1" hangingPunct="1">
              <a:buClr>
                <a:srgbClr val="005037"/>
              </a:buClr>
              <a:defRPr/>
            </a:pPr>
            <a:r>
              <a:rPr lang="en-GB" sz="2000" dirty="0">
                <a:latin typeface="Arial" pitchFamily="34" charset="0"/>
              </a:rPr>
              <a:t>How should the government spend US$250 million?</a:t>
            </a:r>
          </a:p>
          <a:p>
            <a:pPr eaLnBrk="1" hangingPunct="1">
              <a:buClr>
                <a:srgbClr val="005037"/>
              </a:buClr>
              <a:buFontTx/>
              <a:buNone/>
              <a:defRPr/>
            </a:pPr>
            <a:r>
              <a:rPr lang="en-GB" sz="2000" dirty="0">
                <a:latin typeface="Arial" pitchFamily="34" charset="0"/>
              </a:rPr>
              <a:t>    (Or, should the government cut taxes by US$250 million?)</a:t>
            </a:r>
          </a:p>
          <a:p>
            <a:pPr eaLnBrk="1" hangingPunct="1">
              <a:buClr>
                <a:srgbClr val="005037"/>
              </a:buClr>
              <a:defRPr/>
            </a:pPr>
            <a:r>
              <a:rPr lang="en-GB" sz="2000" dirty="0">
                <a:latin typeface="Arial" pitchFamily="34" charset="0"/>
              </a:rPr>
              <a:t>What occupation will you choose when you finish your studies?</a:t>
            </a:r>
          </a:p>
          <a:p>
            <a:pPr eaLnBrk="1" hangingPunct="1">
              <a:buClr>
                <a:srgbClr val="005037"/>
              </a:buClr>
              <a:defRPr/>
            </a:pPr>
            <a:r>
              <a:rPr lang="en-GB" sz="2000" dirty="0">
                <a:latin typeface="Arial" pitchFamily="34" charset="0"/>
              </a:rPr>
              <a:t>How should a new business invest US$20 million?</a:t>
            </a:r>
          </a:p>
          <a:p>
            <a:pPr eaLnBrk="1" hangingPunct="1">
              <a:buClr>
                <a:srgbClr val="005037"/>
              </a:buClr>
              <a:defRPr/>
            </a:pPr>
            <a:r>
              <a:rPr lang="en-GB" sz="2000" dirty="0">
                <a:latin typeface="Arial" pitchFamily="34" charset="0"/>
              </a:rPr>
              <a:t>Should we conserve more natural resources?  </a:t>
            </a:r>
          </a:p>
          <a:p>
            <a:pPr eaLnBrk="1" hangingPunct="1">
              <a:buFontTx/>
              <a:buNone/>
              <a:defRPr/>
            </a:pPr>
            <a:r>
              <a:rPr lang="en-GB" sz="2000" dirty="0">
                <a:latin typeface="Arial" pitchFamily="34" charset="0"/>
              </a:rPr>
              <a:t>    </a:t>
            </a:r>
          </a:p>
          <a:p>
            <a:pPr eaLnBrk="1" hangingPunct="1">
              <a:buFontTx/>
              <a:buNone/>
              <a:defRPr/>
            </a:pPr>
            <a:r>
              <a:rPr lang="en-GB" sz="2000" i="1" dirty="0">
                <a:latin typeface="Arial" pitchFamily="34" charset="0"/>
              </a:rPr>
              <a:t>… and what are the next best alternatives foregone?</a:t>
            </a:r>
          </a:p>
          <a:p>
            <a:pPr eaLnBrk="1" hangingPunct="1">
              <a:buFontTx/>
              <a:buNone/>
              <a:defRPr/>
            </a:pPr>
            <a:endParaRPr lang="en-GB" sz="2000" dirty="0">
              <a:latin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FCFA98-C45E-45A8-A38D-8035BFC3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0600"/>
          </a:xfrm>
          <a:solidFill>
            <a:srgbClr val="FFCC99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4000" b="1" dirty="0">
                <a:solidFill>
                  <a:srgbClr val="005037"/>
                </a:solidFill>
                <a:latin typeface="Arial" charset="0"/>
                <a:ea typeface="+mj-ea"/>
                <a:cs typeface="+mj-cs"/>
              </a:rPr>
              <a:t> Production possibility curves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772400" cy="4572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>
                <a:latin typeface="Arial" charset="0"/>
                <a:ea typeface="+mn-ea"/>
                <a:cs typeface="Times New Roman" charset="0"/>
              </a:rPr>
              <a:t>    </a:t>
            </a:r>
          </a:p>
          <a:p>
            <a:pPr eaLnBrk="1" hangingPunct="1">
              <a:lnSpc>
                <a:spcPct val="90000"/>
              </a:lnSpc>
              <a:buClr>
                <a:srgbClr val="005037"/>
              </a:buClr>
              <a:defRPr/>
            </a:pPr>
            <a:r>
              <a:rPr lang="en-US" sz="2000" dirty="0">
                <a:latin typeface="Arial" charset="0"/>
                <a:ea typeface="+mn-ea"/>
                <a:cs typeface="Times New Roman" charset="0"/>
              </a:rPr>
              <a:t>Production possibility curves (PPCs) show the maximum combined output of two or more products a firm or an entire economy can produce with its available resources &amp; technology</a:t>
            </a:r>
          </a:p>
          <a:p>
            <a:pPr eaLnBrk="1" hangingPunct="1">
              <a:lnSpc>
                <a:spcPct val="90000"/>
              </a:lnSpc>
              <a:buClr>
                <a:srgbClr val="005037"/>
              </a:buClr>
              <a:buFontTx/>
              <a:buNone/>
              <a:defRPr/>
            </a:pPr>
            <a:endParaRPr lang="en-US" sz="2000" dirty="0">
              <a:latin typeface="Arial" charset="0"/>
              <a:ea typeface="+mn-ea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Clr>
                <a:srgbClr val="005037"/>
              </a:buClr>
              <a:defRPr/>
            </a:pPr>
            <a:r>
              <a:rPr lang="en-US" sz="2000" dirty="0">
                <a:latin typeface="Arial" charset="0"/>
                <a:ea typeface="+mn-ea"/>
                <a:cs typeface="Times New Roman" charset="0"/>
              </a:rPr>
              <a:t>Resources are being used </a:t>
            </a:r>
            <a:r>
              <a:rPr lang="en-US" sz="2000" b="1" dirty="0">
                <a:latin typeface="Arial" charset="0"/>
                <a:ea typeface="+mn-ea"/>
                <a:cs typeface="Times New Roman" charset="0"/>
              </a:rPr>
              <a:t>efficiently</a:t>
            </a:r>
            <a:r>
              <a:rPr lang="en-US" sz="2000" dirty="0">
                <a:latin typeface="Arial" charset="0"/>
                <a:ea typeface="+mn-ea"/>
                <a:cs typeface="Times New Roman" charset="0"/>
              </a:rPr>
              <a:t> if they are producing their maximum output</a:t>
            </a:r>
          </a:p>
          <a:p>
            <a:pPr eaLnBrk="1" hangingPunct="1">
              <a:lnSpc>
                <a:spcPct val="90000"/>
              </a:lnSpc>
              <a:buClr>
                <a:srgbClr val="005037"/>
              </a:buClr>
              <a:buFontTx/>
              <a:buNone/>
              <a:defRPr/>
            </a:pPr>
            <a:endParaRPr lang="en-US" sz="2000" dirty="0">
              <a:latin typeface="Arial" charset="0"/>
              <a:ea typeface="+mn-ea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Clr>
                <a:srgbClr val="005037"/>
              </a:buClr>
              <a:defRPr/>
            </a:pPr>
            <a:r>
              <a:rPr lang="en-US" sz="2000" dirty="0">
                <a:latin typeface="Arial" charset="0"/>
                <a:ea typeface="+mn-ea"/>
                <a:cs typeface="Times New Roman" charset="0"/>
              </a:rPr>
              <a:t>But, because resources are limited, producing more of one product means producing less of another </a:t>
            </a:r>
          </a:p>
          <a:p>
            <a:pPr eaLnBrk="1" hangingPunct="1">
              <a:lnSpc>
                <a:spcPct val="90000"/>
              </a:lnSpc>
              <a:buClr>
                <a:srgbClr val="005037"/>
              </a:buClr>
              <a:defRPr/>
            </a:pPr>
            <a:endParaRPr lang="en-US" sz="2000" dirty="0">
              <a:latin typeface="Arial" charset="0"/>
              <a:ea typeface="+mn-ea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Clr>
                <a:srgbClr val="005037"/>
              </a:buClr>
              <a:defRPr/>
            </a:pPr>
            <a:r>
              <a:rPr lang="en-US" sz="2000" dirty="0">
                <a:latin typeface="Arial" charset="0"/>
                <a:ea typeface="+mn-ea"/>
                <a:cs typeface="Times New Roman" charset="0"/>
              </a:rPr>
              <a:t>PPCs are therefore a useful way of showing the opportunity cost of producing more of one product in terms of how much of another must be given up</a:t>
            </a:r>
            <a:endParaRPr lang="en-GB" sz="2400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D62685-AF75-4417-A9DC-970833A1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5FD54-E8B4-4A0A-8A42-2A69938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DB50F-3DA4-4C17-8390-BDC86D863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https://youtu.be/O6XL__2CDPU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7FC13-675A-4103-8E32-D33DF19C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44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FFCC99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4000" b="1" dirty="0">
                <a:solidFill>
                  <a:srgbClr val="005037"/>
                </a:solidFill>
                <a:latin typeface="Arial" charset="0"/>
                <a:ea typeface="+mj-ea"/>
                <a:cs typeface="+mj-cs"/>
              </a:rPr>
              <a:t> Production possibility curves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3A31E-3BB0-4DC1-8029-2C591AA5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A00D1-5D72-4746-9598-9213A65301E4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7391400" y="2057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762000" y="1828800"/>
            <a:ext cx="75438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dirty="0">
                <a:latin typeface="Arial" charset="0"/>
                <a:ea typeface="ＭＳ Ｐゴシック" charset="0"/>
              </a:rPr>
              <a:t>A firm producing cars and trucks</a:t>
            </a:r>
          </a:p>
          <a:p>
            <a:pPr>
              <a:spcBef>
                <a:spcPct val="50000"/>
              </a:spcBef>
              <a:defRPr/>
            </a:pPr>
            <a:r>
              <a:rPr lang="en-GB" sz="1600" dirty="0">
                <a:latin typeface="Arial" charset="0"/>
                <a:ea typeface="ＭＳ Ｐゴシック" charset="0"/>
              </a:rPr>
              <a:t>What is the opportunity cost of producing 18 more trucks ?</a:t>
            </a:r>
          </a:p>
          <a:p>
            <a:pPr>
              <a:spcBef>
                <a:spcPct val="50000"/>
              </a:spcBef>
              <a:defRPr/>
            </a:pPr>
            <a:r>
              <a:rPr lang="en-GB" sz="1600" dirty="0">
                <a:latin typeface="Arial" charset="0"/>
                <a:ea typeface="ＭＳ Ｐゴシック" charset="0"/>
              </a:rPr>
              <a:t>What is the opportunity cost of producing 10 more cars?</a:t>
            </a:r>
          </a:p>
          <a:p>
            <a:pPr>
              <a:spcBef>
                <a:spcPct val="50000"/>
              </a:spcBef>
              <a:defRPr/>
            </a:pPr>
            <a:endParaRPr lang="en-GB" sz="1600" dirty="0">
              <a:latin typeface="Arial" charset="0"/>
              <a:ea typeface="ＭＳ Ｐゴシック" charset="0"/>
            </a:endParaRPr>
          </a:p>
        </p:txBody>
      </p:sp>
      <p:pic>
        <p:nvPicPr>
          <p:cNvPr id="22533" name="Picture 1" descr="129584_aw_1.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0437" y="3221709"/>
            <a:ext cx="4606925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391400" y="2057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62000" y="1828800"/>
            <a:ext cx="3449638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dirty="0">
                <a:latin typeface="Arial" charset="0"/>
                <a:ea typeface="ＭＳ Ｐゴシック" charset="0"/>
              </a:rPr>
              <a:t>An economy producing consumer goods and capital goods </a:t>
            </a:r>
          </a:p>
          <a:p>
            <a:pPr>
              <a:spcBef>
                <a:spcPct val="50000"/>
              </a:spcBef>
              <a:defRPr/>
            </a:pPr>
            <a:r>
              <a:rPr lang="en-GB" sz="1600" dirty="0">
                <a:latin typeface="Arial" charset="0"/>
                <a:ea typeface="ＭＳ Ｐゴシック" charset="0"/>
              </a:rPr>
              <a:t>What is the opportunity cost of producing 15 more tonnes of consumer goods?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7924800" y="2743200"/>
            <a:ext cx="0" cy="3657600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9906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GB" sz="4000" b="1" dirty="0">
                <a:solidFill>
                  <a:srgbClr val="005037"/>
                </a:solidFill>
                <a:latin typeface="Arial" charset="0"/>
              </a:rPr>
              <a:t> Production possibility curves </a:t>
            </a:r>
          </a:p>
        </p:txBody>
      </p:sp>
      <p:pic>
        <p:nvPicPr>
          <p:cNvPr id="23558" name="Picture 1" descr="129584_aw_1.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28800"/>
            <a:ext cx="3965575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95A67-AEDB-481D-81C8-473815F4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A00D1-5D72-4746-9598-9213A65301E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5703D8-7D29-4CCA-95D7-E2DEA861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1EB9D8-A537-452F-AEE6-9261E28F6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Objective: To be able to understand the concept of conflicts of interest due </a:t>
            </a:r>
            <a:r>
              <a:rPr lang="en-US"/>
              <a:t>to opportunity cost</a:t>
            </a:r>
            <a:endParaRPr lang="en-US" dirty="0"/>
          </a:p>
          <a:p>
            <a:endParaRPr lang="en-US" dirty="0"/>
          </a:p>
          <a:p>
            <a:r>
              <a:rPr lang="en-US" dirty="0"/>
              <a:t>Learning Outcomes:</a:t>
            </a:r>
          </a:p>
          <a:p>
            <a:pPr marL="0" indent="0">
              <a:buNone/>
            </a:pPr>
            <a:r>
              <a:rPr lang="en-US" dirty="0"/>
              <a:t>Identify the reasons behind shifts in PPC</a:t>
            </a:r>
          </a:p>
          <a:p>
            <a:pPr marL="0" indent="0">
              <a:buNone/>
            </a:pPr>
            <a:r>
              <a:rPr lang="en-US" dirty="0"/>
              <a:t>Explain conflicts of interests as a result of scarcity of resources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lesson is a more activity based lesson and requires students to be constantly engaged in different learning activities which will enhance their previous lesson’s knowledge of opportunity cost and conflicts of interest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3ABD1-32F4-4DC6-96D1-2774AF4B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A00D1-5D72-4746-9598-9213A65301E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62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C0BE6-3367-4FDE-8EDF-664B1A0B8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90145-B234-4ECD-ACD0-59049C4A5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72026" y="1490661"/>
            <a:ext cx="6334314" cy="88202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BD8DD-D0B4-4DA8-B873-6E6E52A5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A00D1-5D72-4746-9598-9213A65301E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1026" name="Picture 2" descr="What causes shifts in the production possibilities frontier (PPF or PPC)? -  FreeEconHelp.com, Learning Economics... Solved!">
            <a:extLst>
              <a:ext uri="{FF2B5EF4-FFF2-40B4-BE49-F238E27FC236}">
                <a16:creationId xmlns:a16="http://schemas.microsoft.com/office/drawing/2014/main" id="{23A442BD-ACB4-4514-A293-85C5FAA7CB25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1200"/>
            <a:ext cx="367240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conomic growth | Shifts in PPFs | Economics Online | Economics Online">
            <a:extLst>
              <a:ext uri="{FF2B5EF4-FFF2-40B4-BE49-F238E27FC236}">
                <a16:creationId xmlns:a16="http://schemas.microsoft.com/office/drawing/2014/main" id="{5823B1C9-495C-4824-AB75-3406994F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43100"/>
            <a:ext cx="381642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68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ED03-A4CD-4FCB-8064-FDE8608E5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BB455-9AAF-4814-8D0E-4D14C75BC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https://youtu.be/31T3do2h2DM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https://youtu.be/1FHksyApxmE</a:t>
            </a:r>
            <a:endParaRPr lang="en-US" dirty="0"/>
          </a:p>
          <a:p>
            <a:endParaRPr lang="en-US" dirty="0"/>
          </a:p>
          <a:p>
            <a:r>
              <a:rPr lang="en-US" dirty="0"/>
              <a:t>Based on the information from the above resources, explain the concept of conflicts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24ED1-B468-4BDD-86B7-B29370B5E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821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E9A03-9EA9-4E73-BB8F-63A1389D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693EE-421D-4663-B9C6-7B8C0C011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Activity 1.6 – Page 12</a:t>
            </a:r>
          </a:p>
          <a:p>
            <a:r>
              <a:rPr lang="en-US" dirty="0"/>
              <a:t>Activity 1.7 – Page 14</a:t>
            </a:r>
          </a:p>
          <a:p>
            <a:r>
              <a:rPr lang="en-US"/>
              <a:t>Activity 1.8 – Page 1</a:t>
            </a:r>
            <a:r>
              <a:rPr lang="en-US" dirty="0"/>
              <a:t>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274C3-3C1F-4734-9C3E-23A9FCB5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20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C601F-F2C6-46F1-ADE5-6FBF01D2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144F8-88AA-43D3-BBD7-878C9242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45232" y="-945232"/>
            <a:ext cx="6858000" cy="874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710B3-712D-455B-9067-8E59F3A4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519FD-64FA-42B4-94B9-4F49CAF26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understand by the term scarce??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4F5DB-E3F8-40B5-B931-C1378642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707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CC99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4000" b="1" dirty="0">
                <a:solidFill>
                  <a:srgbClr val="005037"/>
                </a:solidFill>
                <a:latin typeface="Arial" charset="0"/>
                <a:ea typeface="+mj-ea"/>
                <a:cs typeface="+mj-cs"/>
              </a:rPr>
              <a:t> The basic economic problem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47700" y="2057400"/>
            <a:ext cx="7775575" cy="4343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GB" sz="2400" dirty="0">
                <a:latin typeface="Arial" charset="0"/>
                <a:ea typeface="+mn-ea"/>
                <a:cs typeface="+mn-cs"/>
              </a:rPr>
              <a:t>    Human wants are unlimited but resources are scarce</a:t>
            </a:r>
          </a:p>
          <a:p>
            <a:pPr>
              <a:buNone/>
              <a:defRPr/>
            </a:pPr>
            <a:r>
              <a:rPr lang="en-GB" sz="2400" dirty="0">
                <a:latin typeface="Arial" charset="0"/>
                <a:hlinkClick r:id="rId2"/>
              </a:rPr>
              <a:t>https://youtu.be/zcN0d8foBXI</a:t>
            </a:r>
            <a:endParaRPr lang="en-GB" sz="2400" dirty="0">
              <a:latin typeface="Arial" charset="0"/>
            </a:endParaRPr>
          </a:p>
          <a:p>
            <a:pPr>
              <a:buNone/>
              <a:defRPr/>
            </a:pPr>
            <a:endParaRPr lang="en-GB" sz="2400" dirty="0">
              <a:latin typeface="Arial" charset="0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sz="2400" dirty="0">
              <a:latin typeface="Arial" charset="0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sz="2400" dirty="0">
              <a:latin typeface="Arial" charset="0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sz="2400" dirty="0">
              <a:latin typeface="Arial" charset="0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sz="2400" dirty="0">
              <a:latin typeface="Arial" charset="0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sz="2400" dirty="0">
              <a:latin typeface="Arial" charset="0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sz="2400" dirty="0">
              <a:latin typeface="Arial" charset="0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n-GB" sz="2000" dirty="0">
                <a:latin typeface="Arial" charset="0"/>
                <a:ea typeface="+mn-ea"/>
                <a:cs typeface="+mn-cs"/>
              </a:rPr>
              <a:t>    </a:t>
            </a:r>
            <a:endParaRPr lang="en-GB" sz="2400" dirty="0">
              <a:latin typeface="Arial" charset="0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sz="2400" dirty="0">
              <a:latin typeface="Arial" charset="0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sz="2400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ACCA32-C8A0-4759-80A0-8F6A41DE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18436" name="Picture 1" descr="912958_aw1.16(B2.02.products.resources.int3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3212976"/>
            <a:ext cx="7581900" cy="2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C69F2-B0C0-492E-81C7-8EA30B2D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4960"/>
          </a:xfrm>
        </p:spPr>
        <p:txBody>
          <a:bodyPr/>
          <a:lstStyle/>
          <a:p>
            <a:r>
              <a:rPr lang="en-US" b="1" dirty="0"/>
              <a:t>3 fundamental ECONOMIC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CC676-8845-4EC0-B7D8-B1D97874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2050" name="Picture 2" descr="Three Basic Economic Questions – relivingmbadays">
            <a:extLst>
              <a:ext uri="{FF2B5EF4-FFF2-40B4-BE49-F238E27FC236}">
                <a16:creationId xmlns:a16="http://schemas.microsoft.com/office/drawing/2014/main" id="{1FB738A5-996F-41FF-ACCF-68BA42A646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622509" y="1877689"/>
            <a:ext cx="3823824" cy="396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do economic systems answer the basic economic questions">
            <a:extLst>
              <a:ext uri="{FF2B5EF4-FFF2-40B4-BE49-F238E27FC236}">
                <a16:creationId xmlns:a16="http://schemas.microsoft.com/office/drawing/2014/main" id="{DAEDA179-614B-4A38-9000-0D04C16A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59" y="1705150"/>
            <a:ext cx="4219737" cy="43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54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38000">
              <a:schemeClr val="accent6"/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30A843-77D8-43D2-8E8C-AE4F748EE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4744"/>
            <a:ext cx="7886700" cy="72223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us the difference between needs and wants??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2DC867B-EFD0-4079-8774-2FD7B51B96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306180"/>
              </p:ext>
            </p:extLst>
          </p:nvPr>
        </p:nvGraphicFramePr>
        <p:xfrm>
          <a:off x="628650" y="1825625"/>
          <a:ext cx="7886700" cy="2006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2260095118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522774768"/>
                    </a:ext>
                  </a:extLst>
                </a:gridCol>
              </a:tblGrid>
              <a:tr h="523255">
                <a:tc>
                  <a:txBody>
                    <a:bodyPr/>
                    <a:lstStyle/>
                    <a:p>
                      <a:r>
                        <a:rPr lang="en-US" sz="2400" dirty="0"/>
                        <a:t>NEEDS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48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815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414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728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2869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3165C-E72B-44BA-BB7A-560AF5BF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10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5321-00F1-41CA-9B11-986E8984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4" y="136524"/>
            <a:ext cx="7886700" cy="687610"/>
          </a:xfrm>
        </p:spPr>
        <p:txBody>
          <a:bodyPr/>
          <a:lstStyle/>
          <a:p>
            <a:r>
              <a:rPr lang="en-US" b="1" dirty="0"/>
              <a:t>STARTER ACTIVITY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6F778F-7C8B-4188-848B-F28C418B1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980728"/>
            <a:ext cx="8568952" cy="58772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D960F-82FD-41F5-9F37-0D9EFABA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680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solidFill>
            <a:srgbClr val="FFCC99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4000" b="1" dirty="0">
                <a:solidFill>
                  <a:srgbClr val="005037"/>
                </a:solidFill>
                <a:latin typeface="Arial" charset="0"/>
                <a:ea typeface="+mj-ea"/>
                <a:cs typeface="+mj-cs"/>
              </a:rPr>
              <a:t> Factors of production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GB" sz="2400" dirty="0">
              <a:latin typeface="Arial" charset="0"/>
              <a:ea typeface="+mn-ea"/>
              <a:cs typeface="+mn-cs"/>
            </a:endParaRPr>
          </a:p>
          <a:p>
            <a:pPr eaLnBrk="1" hangingPunct="1">
              <a:buClr>
                <a:srgbClr val="005037"/>
              </a:buClr>
              <a:defRPr/>
            </a:pPr>
            <a:r>
              <a:rPr lang="en-GB" sz="2400" dirty="0">
                <a:latin typeface="Arial" charset="0"/>
                <a:ea typeface="+mn-ea"/>
                <a:cs typeface="+mn-cs"/>
              </a:rPr>
              <a:t>Natural resources = land</a:t>
            </a:r>
          </a:p>
          <a:p>
            <a:pPr eaLnBrk="1" hangingPunct="1">
              <a:buClr>
                <a:srgbClr val="005037"/>
              </a:buClr>
              <a:defRPr/>
            </a:pPr>
            <a:r>
              <a:rPr lang="en-GB" sz="2400" dirty="0">
                <a:latin typeface="Arial" charset="0"/>
                <a:ea typeface="+mn-ea"/>
                <a:cs typeface="+mn-cs"/>
              </a:rPr>
              <a:t>Man-made resources = capital</a:t>
            </a:r>
          </a:p>
          <a:p>
            <a:pPr eaLnBrk="1" hangingPunct="1">
              <a:buClr>
                <a:srgbClr val="005037"/>
              </a:buClr>
              <a:defRPr/>
            </a:pPr>
            <a:r>
              <a:rPr lang="en-GB" sz="2400" dirty="0">
                <a:latin typeface="Arial" charset="0"/>
                <a:ea typeface="+mn-ea"/>
                <a:cs typeface="+mn-cs"/>
              </a:rPr>
              <a:t>Human skills and effort = labour</a:t>
            </a:r>
          </a:p>
          <a:p>
            <a:pPr eaLnBrk="1" hangingPunct="1">
              <a:buClr>
                <a:srgbClr val="005037"/>
              </a:buClr>
              <a:defRPr/>
            </a:pPr>
            <a:r>
              <a:rPr lang="en-GB" sz="2400" dirty="0">
                <a:latin typeface="Arial" charset="0"/>
                <a:ea typeface="+mn-ea"/>
                <a:cs typeface="+mn-cs"/>
              </a:rPr>
              <a:t>Business know-how = enterprise</a:t>
            </a:r>
          </a:p>
          <a:p>
            <a:pPr eaLnBrk="1" hangingPunct="1">
              <a:defRPr/>
            </a:pPr>
            <a:endParaRPr lang="en-GB" sz="2800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83228A-B706-43FB-AF5A-0DA0CB4E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405FA-4658-439B-9D2F-2EE7FA2E5D92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7" name="Picture 6" descr="912958_ph1.4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07" y="4149080"/>
            <a:ext cx="2710005" cy="1872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 descr="912958_ph1.4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4149080"/>
            <a:ext cx="2688582" cy="186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 descr="PPT images for Economi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149080"/>
            <a:ext cx="2847354" cy="1905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2328</TotalTime>
  <Words>1005</Words>
  <Application>Microsoft Office PowerPoint</Application>
  <PresentationFormat>On-screen Show (4:3)</PresentationFormat>
  <Paragraphs>155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OUP2 Swift</vt:lpstr>
      <vt:lpstr>Times New Roman</vt:lpstr>
      <vt:lpstr>Office Theme</vt:lpstr>
      <vt:lpstr>PowerPoint Presentation</vt:lpstr>
      <vt:lpstr>Lesson Objective</vt:lpstr>
      <vt:lpstr>PowerPoint Presentation</vt:lpstr>
      <vt:lpstr>PowerPoint Presentation</vt:lpstr>
      <vt:lpstr> The basic economic problem</vt:lpstr>
      <vt:lpstr>3 fundamental ECONOMIC QUESTIONS</vt:lpstr>
      <vt:lpstr>What us the difference between needs and wants?? </vt:lpstr>
      <vt:lpstr>STARTER ACTIVITY</vt:lpstr>
      <vt:lpstr> Factors of production</vt:lpstr>
      <vt:lpstr>PowerPoint Presentation</vt:lpstr>
      <vt:lpstr>Fun Activity 1</vt:lpstr>
      <vt:lpstr>Lesson Objective</vt:lpstr>
      <vt:lpstr> Consumption</vt:lpstr>
      <vt:lpstr> Production</vt:lpstr>
      <vt:lpstr>Types of Goods</vt:lpstr>
      <vt:lpstr>Economic Goods Vs Free Goods</vt:lpstr>
      <vt:lpstr> Choice </vt:lpstr>
      <vt:lpstr> So, we all have to make choices</vt:lpstr>
      <vt:lpstr>Opportunity Cost</vt:lpstr>
      <vt:lpstr> Opportunity cost </vt:lpstr>
      <vt:lpstr> Production possibility curves </vt:lpstr>
      <vt:lpstr>PowerPoint Presentation</vt:lpstr>
      <vt:lpstr> Production possibility curves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IGCSE®/O Level Economics</dc:title>
  <dc:creator>Sohit Mathur</dc:creator>
  <cp:lastModifiedBy>Atharva Pandey</cp:lastModifiedBy>
  <cp:revision>40</cp:revision>
  <dcterms:created xsi:type="dcterms:W3CDTF">2012-02-06T12:21:04Z</dcterms:created>
  <dcterms:modified xsi:type="dcterms:W3CDTF">2023-04-07T19:01:24Z</dcterms:modified>
</cp:coreProperties>
</file>